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34"/>
  </p:notesMasterIdLst>
  <p:sldIdLst>
    <p:sldId id="256" r:id="rId2"/>
    <p:sldId id="262" r:id="rId3"/>
    <p:sldId id="294" r:id="rId4"/>
    <p:sldId id="284" r:id="rId5"/>
    <p:sldId id="296" r:id="rId6"/>
    <p:sldId id="297" r:id="rId7"/>
    <p:sldId id="264" r:id="rId8"/>
    <p:sldId id="285" r:id="rId9"/>
    <p:sldId id="298" r:id="rId10"/>
    <p:sldId id="299" r:id="rId11"/>
    <p:sldId id="286" r:id="rId12"/>
    <p:sldId id="287" r:id="rId13"/>
    <p:sldId id="300" r:id="rId14"/>
    <p:sldId id="271" r:id="rId15"/>
    <p:sldId id="308" r:id="rId16"/>
    <p:sldId id="302" r:id="rId17"/>
    <p:sldId id="303" r:id="rId18"/>
    <p:sldId id="289" r:id="rId19"/>
    <p:sldId id="305" r:id="rId20"/>
    <p:sldId id="290" r:id="rId21"/>
    <p:sldId id="288" r:id="rId22"/>
    <p:sldId id="273" r:id="rId23"/>
    <p:sldId id="306" r:id="rId24"/>
    <p:sldId id="272" r:id="rId25"/>
    <p:sldId id="276" r:id="rId26"/>
    <p:sldId id="277" r:id="rId27"/>
    <p:sldId id="278" r:id="rId28"/>
    <p:sldId id="280" r:id="rId29"/>
    <p:sldId id="291" r:id="rId30"/>
    <p:sldId id="292" r:id="rId31"/>
    <p:sldId id="293" r:id="rId32"/>
    <p:sldId id="307" r:id="rId3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/>
        <a:ea typeface="Geneva"/>
        <a:cs typeface="Geneva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/>
        <a:ea typeface="Geneva"/>
        <a:cs typeface="Geneva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3EBD86"/>
    <a:srgbClr val="113480"/>
    <a:srgbClr val="5D8866"/>
    <a:srgbClr val="B0E5CF"/>
    <a:srgbClr val="B3DAB0"/>
    <a:srgbClr val="181818"/>
    <a:srgbClr val="F2E7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73" autoAdjust="0"/>
    <p:restoredTop sz="86333" autoAdjust="0"/>
  </p:normalViewPr>
  <p:slideViewPr>
    <p:cSldViewPr>
      <p:cViewPr>
        <p:scale>
          <a:sx n="75" d="100"/>
          <a:sy n="75" d="100"/>
        </p:scale>
        <p:origin x="1747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eg>
</file>

<file path=ppt/media/image5.jpe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Lucida Grande" pitchFamily="-48" charset="0"/>
                <a:ea typeface="Geneva" pitchFamily="-48" charset="-128"/>
                <a:cs typeface="+mn-cs"/>
              </a:defRPr>
            </a:lvl1pPr>
          </a:lstStyle>
          <a:p>
            <a:pPr>
              <a:defRPr/>
            </a:pPr>
            <a:fld id="{A27BD700-BB3E-43E6-AA5B-DF2FB2CE47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337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 pitchFamily="-80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7076909-B841-47A0-A4A9-B68F2B1BA1E3}" type="slidenum">
              <a:rPr lang="en-US" smtClean="0">
                <a:latin typeface="Lucida Grande"/>
                <a:ea typeface="Geneva"/>
                <a:cs typeface="Geneva"/>
              </a:rPr>
              <a:pPr/>
              <a:t>1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15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3789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43267F-2F99-4443-8E67-60BB45DC508A}" type="slidenum">
              <a:rPr lang="en-US" smtClean="0">
                <a:latin typeface="Lucida Grande"/>
                <a:ea typeface="Geneva"/>
                <a:cs typeface="Geneva"/>
              </a:rPr>
              <a:pPr/>
              <a:t>11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19A3390-E063-4A80-A800-6BDC965F2368}" type="slidenum">
              <a:rPr lang="en-US" smtClean="0">
                <a:latin typeface="Lucida Grande"/>
                <a:ea typeface="Geneva"/>
                <a:cs typeface="Geneva"/>
              </a:rPr>
              <a:pPr/>
              <a:t>12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EC73C6-51AC-4E47-83DD-DFF9C4A5C1F7}" type="slidenum">
              <a:rPr lang="en-US" smtClean="0">
                <a:latin typeface="Lucida Grande"/>
                <a:ea typeface="Geneva"/>
                <a:cs typeface="Geneva"/>
              </a:rPr>
              <a:pPr/>
              <a:t>14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EC73C6-51AC-4E47-83DD-DFF9C4A5C1F7}" type="slidenum">
              <a:rPr lang="en-US" smtClean="0">
                <a:latin typeface="Lucida Grande"/>
                <a:ea typeface="Geneva"/>
                <a:cs typeface="Geneva"/>
              </a:rPr>
              <a:pPr/>
              <a:t>16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403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EC73C6-51AC-4E47-83DD-DFF9C4A5C1F7}" type="slidenum">
              <a:rPr lang="en-US" smtClean="0">
                <a:latin typeface="Lucida Grande"/>
                <a:ea typeface="Geneva"/>
                <a:cs typeface="Geneva"/>
              </a:rPr>
              <a:pPr/>
              <a:t>17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*measure can be reliable without being valid</a:t>
            </a:r>
          </a:p>
          <a:p>
            <a:r>
              <a:rPr lang="en-US" dirty="0"/>
              <a:t>*measure cannot be valid without being reliable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7BD700-BB3E-43E6-AA5B-DF2FB2CE476E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9386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5017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B2C940-66A9-44FE-A081-01B3AD0AA194}" type="slidenum">
              <a:rPr lang="en-US" smtClean="0">
                <a:latin typeface="Lucida Grande"/>
                <a:ea typeface="Geneva"/>
                <a:cs typeface="Geneva"/>
              </a:rPr>
              <a:pPr/>
              <a:t>21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5222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D453A61-EBEF-4AD1-882C-9B07235420CB}" type="slidenum">
              <a:rPr lang="en-US" smtClean="0">
                <a:latin typeface="Lucida Grande"/>
                <a:ea typeface="Geneva"/>
                <a:cs typeface="Geneva"/>
              </a:rPr>
              <a:pPr/>
              <a:t>22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5222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D453A61-EBEF-4AD1-882C-9B07235420CB}" type="slidenum">
              <a:rPr lang="en-US" smtClean="0">
                <a:latin typeface="Lucida Grande"/>
                <a:ea typeface="Geneva"/>
                <a:cs typeface="Geneva"/>
              </a:rPr>
              <a:pPr/>
              <a:t>23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DAAC638-B45E-45F5-8A8F-6D47C2DC1A64}" type="slidenum">
              <a:rPr lang="en-US" smtClean="0">
                <a:latin typeface="Lucida Grande"/>
                <a:ea typeface="Geneva"/>
                <a:cs typeface="Geneva"/>
              </a:rPr>
              <a:pPr/>
              <a:t>24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FF9CB2-4526-435D-B916-85B3C40C3AFA}" type="slidenum">
              <a:rPr lang="en-US" smtClean="0">
                <a:latin typeface="Lucida Grande"/>
                <a:ea typeface="Geneva"/>
                <a:cs typeface="Geneva"/>
              </a:rPr>
              <a:pPr/>
              <a:t>2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175D12F-0F5A-46D7-A963-1E95851113D4}" type="slidenum">
              <a:rPr lang="en-US" smtClean="0">
                <a:latin typeface="Lucida Grande"/>
                <a:ea typeface="Geneva"/>
                <a:cs typeface="Geneva"/>
              </a:rPr>
              <a:pPr/>
              <a:t>25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583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382812-F154-45D4-B779-0BD55312793B}" type="slidenum">
              <a:rPr lang="en-US" smtClean="0">
                <a:latin typeface="Lucida Grande"/>
                <a:ea typeface="Geneva"/>
                <a:cs typeface="Geneva"/>
              </a:rPr>
              <a:pPr/>
              <a:t>26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6041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EC8E6C-2BD4-4C25-BFCB-103CBCEE3AF8}" type="slidenum">
              <a:rPr lang="en-US" smtClean="0">
                <a:latin typeface="Lucida Grande"/>
                <a:ea typeface="Geneva"/>
                <a:cs typeface="Geneva"/>
              </a:rPr>
              <a:pPr/>
              <a:t>27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2466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6246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F86CEF5-3927-4D98-9E0A-F9D7E9E05A87}" type="slidenum">
              <a:rPr lang="en-US" smtClean="0">
                <a:latin typeface="Lucida Grande"/>
                <a:ea typeface="Geneva"/>
                <a:cs typeface="Geneva"/>
              </a:rPr>
              <a:pPr/>
              <a:t>28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7BD700-BB3E-43E6-AA5B-DF2FB2CE476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51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Lucida Grande"/>
              <a:ea typeface="Geneva"/>
              <a:cs typeface="Geneva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A84A71-3D91-4FBA-A475-037B99DCDBF0}" type="slidenum">
              <a:rPr lang="en-US" smtClean="0">
                <a:latin typeface="Lucida Grande"/>
                <a:ea typeface="Geneva"/>
                <a:cs typeface="Geneva"/>
              </a:rPr>
              <a:pPr/>
              <a:t>4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A84A71-3D91-4FBA-A475-037B99DCDBF0}" type="slidenum">
              <a:rPr lang="en-US" smtClean="0">
                <a:latin typeface="Lucida Grande"/>
                <a:ea typeface="Geneva"/>
                <a:cs typeface="Geneva"/>
              </a:rPr>
              <a:pPr/>
              <a:t>5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A708A04-8EB8-4B65-AE71-A3D47112B784}" type="slidenum">
              <a:rPr lang="en-US" smtClean="0">
                <a:latin typeface="Lucida Grande"/>
                <a:ea typeface="Geneva"/>
                <a:cs typeface="Geneva"/>
              </a:rPr>
              <a:pPr/>
              <a:t>7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Lucida Grande"/>
              <a:ea typeface="Geneva"/>
              <a:cs typeface="Geneva"/>
            </a:endParaRPr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6F2FCC-622E-4A68-BB27-52C566939A7B}" type="slidenum">
              <a:rPr lang="en-US" smtClean="0">
                <a:latin typeface="Lucida Grande"/>
                <a:ea typeface="Geneva"/>
                <a:cs typeface="Geneva"/>
              </a:rPr>
              <a:pPr/>
              <a:t>8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6F2FCC-622E-4A68-BB27-52C566939A7B}" type="slidenum">
              <a:rPr lang="en-US" smtClean="0">
                <a:latin typeface="Lucida Grande"/>
                <a:ea typeface="Geneva"/>
                <a:cs typeface="Geneva"/>
              </a:rPr>
              <a:pPr/>
              <a:t>9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0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Lucida Grande"/>
              <a:ea typeface="Geneva"/>
              <a:cs typeface="Geneva"/>
            </a:endParaRPr>
          </a:p>
        </p:txBody>
      </p:sp>
      <p:sp>
        <p:nvSpPr>
          <p:cNvPr id="3789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43267F-2F99-4443-8E67-60BB45DC508A}" type="slidenum">
              <a:rPr lang="en-US" smtClean="0">
                <a:latin typeface="Lucida Grande"/>
                <a:ea typeface="Geneva"/>
                <a:cs typeface="Geneva"/>
              </a:rPr>
              <a:pPr/>
              <a:t>10</a:t>
            </a:fld>
            <a:endParaRPr lang="en-US">
              <a:latin typeface="Lucida Grande"/>
              <a:ea typeface="Geneva"/>
              <a:cs typeface="Genev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D90314-1675-415C-9C2E-31BCDA91496A}" type="datetimeFigureOut">
              <a:rPr lang="en-US"/>
              <a:pPr>
                <a:defRPr/>
              </a:pPr>
              <a:t>6/18/2018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3A9A2F-9C6F-47D9-A2FD-983D84B210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9A48A3-F58E-4A27-A3E7-A5A3748EB317}" type="datetimeFigureOut">
              <a:rPr lang="en-US"/>
              <a:pPr>
                <a:defRPr/>
              </a:pPr>
              <a:t>6/18/2018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A52EB1-7019-4234-9F3C-2CB4306718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35C76B-C7D9-4E9A-AF0C-70F20F57E68E}" type="datetimeFigureOut">
              <a:rPr lang="en-US"/>
              <a:pPr>
                <a:defRPr/>
              </a:pPr>
              <a:t>6/18/2018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D6AFC2-18D8-4825-A4D1-A06D7D34DF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6F34FE-006B-4831-A7EE-FCB71A1D3BE3}" type="datetimeFigureOut">
              <a:rPr lang="en-US"/>
              <a:pPr>
                <a:defRPr/>
              </a:pPr>
              <a:t>6/18/2018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920E87-EC70-479A-A482-7483B21E85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347C63-590D-4E78-84E3-CD75FBE367F1}" type="datetimeFigureOut">
              <a:rPr lang="en-US"/>
              <a:pPr>
                <a:defRPr/>
              </a:pPr>
              <a:t>6/18/2018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402402-1539-4E17-9B59-44714413B9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208474-D270-492C-896A-FD8EA6A2DA8E}" type="datetimeFigureOut">
              <a:rPr lang="en-US"/>
              <a:pPr>
                <a:defRPr/>
              </a:pPr>
              <a:t>6/18/2018</a:t>
            </a:fld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F7847F-0643-47DE-8BDE-3429E10E11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78BE16-DBB4-46C1-B1E3-BEC55B56292F}" type="datetimeFigureOut">
              <a:rPr lang="en-US"/>
              <a:pPr>
                <a:defRPr/>
              </a:pPr>
              <a:t>6/18/2018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A09AB7-217D-45B1-8615-5129429360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9152AC-A5A3-407A-8648-F83CF6CBC98D}" type="datetimeFigureOut">
              <a:rPr lang="en-US"/>
              <a:pPr>
                <a:defRPr/>
              </a:pPr>
              <a:t>6/18/2018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BD2F77-8296-475C-9C02-6BC1073D38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C68A28-F804-48C4-8C8D-BE504AAFF0DF}" type="datetimeFigureOut">
              <a:rPr lang="en-US"/>
              <a:pPr>
                <a:defRPr/>
              </a:pPr>
              <a:t>6/18/2018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36DD10-E72A-477C-A6A0-0ABA2ACB16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3D5F02-5DA3-4470-ACF2-534FE08B2056}" type="datetimeFigureOut">
              <a:rPr lang="en-US"/>
              <a:pPr>
                <a:defRPr/>
              </a:pPr>
              <a:t>6/18/2018</a:t>
            </a:fld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C88ABC-137E-47C1-A2D1-4C734E612A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597FDF-4E9F-4D62-9EFB-834E1102AE0B}" type="datetimeFigureOut">
              <a:rPr lang="en-US"/>
              <a:pPr>
                <a:defRPr/>
              </a:pPr>
              <a:t>6/18/2018</a:t>
            </a:fld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18959F-6168-48E0-B393-ABCB4467DC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59" r:id="rId3"/>
    <p:sldLayoutId id="2147483658" r:id="rId4"/>
    <p:sldLayoutId id="2147483657" r:id="rId5"/>
    <p:sldLayoutId id="2147483656" r:id="rId6"/>
    <p:sldLayoutId id="2147483655" r:id="rId7"/>
    <p:sldLayoutId id="2147483654" r:id="rId8"/>
    <p:sldLayoutId id="2147483653" r:id="rId9"/>
    <p:sldLayoutId id="2147483652" r:id="rId10"/>
    <p:sldLayoutId id="214748365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3657600" y="2286000"/>
            <a:ext cx="5486400" cy="1143000"/>
          </a:xfrm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/>
              <a:t>An Introduction to Statistics and Research Design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3657600" y="4800600"/>
            <a:ext cx="5486400" cy="1752600"/>
          </a:xfrm>
          <a:prstGeom prst="rect">
            <a:avLst/>
          </a:prstGeom>
        </p:spPr>
        <p:txBody>
          <a:bodyPr/>
          <a:lstStyle/>
          <a:p>
            <a:pPr marL="0" indent="0" algn="ctr" eaLnBrk="1" hangingPunct="1">
              <a:buFontTx/>
              <a:buNone/>
            </a:pPr>
            <a:r>
              <a:rPr lang="en-US" dirty="0">
                <a:solidFill>
                  <a:srgbClr val="113480"/>
                </a:solidFill>
              </a:rPr>
              <a:t>Chapter 1</a:t>
            </a:r>
          </a:p>
        </p:txBody>
      </p:sp>
      <p:pic>
        <p:nvPicPr>
          <p:cNvPr id="14339" name="Picture 5" descr="nolan2e com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2438400"/>
            <a:ext cx="32639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Classification of Variables</a:t>
            </a:r>
          </a:p>
        </p:txBody>
      </p:sp>
      <p:sp>
        <p:nvSpPr>
          <p:cNvPr id="3686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Discrete Variables</a:t>
            </a:r>
          </a:p>
          <a:p>
            <a:pPr lvl="1"/>
            <a:r>
              <a:rPr lang="en-US" b="1" dirty="0"/>
              <a:t>Nominal: </a:t>
            </a:r>
            <a:r>
              <a:rPr lang="en-US" dirty="0"/>
              <a:t>category or name</a:t>
            </a:r>
          </a:p>
          <a:p>
            <a:pPr lvl="1"/>
            <a:r>
              <a:rPr lang="en-US" b="1" dirty="0"/>
              <a:t>Ordinal: </a:t>
            </a:r>
            <a:r>
              <a:rPr lang="en-US" dirty="0"/>
              <a:t>ranking of data</a:t>
            </a:r>
          </a:p>
        </p:txBody>
      </p:sp>
    </p:spTree>
    <p:extLst>
      <p:ext uri="{BB962C8B-B14F-4D97-AF65-F5344CB8AC3E}">
        <p14:creationId xmlns:p14="http://schemas.microsoft.com/office/powerpoint/2010/main" val="3683803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More Classification of Variables</a:t>
            </a:r>
            <a:endParaRPr lang="en-US" dirty="0"/>
          </a:p>
        </p:txBody>
      </p:sp>
      <p:sp>
        <p:nvSpPr>
          <p:cNvPr id="3686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Continuous Variables</a:t>
            </a:r>
          </a:p>
          <a:p>
            <a:pPr lvl="1"/>
            <a:r>
              <a:rPr lang="en-US" b="1" dirty="0"/>
              <a:t>Interval: </a:t>
            </a:r>
            <a:r>
              <a:rPr lang="en-US" dirty="0"/>
              <a:t>used with numbers that are equally spaced</a:t>
            </a:r>
          </a:p>
          <a:p>
            <a:pPr lvl="1"/>
            <a:r>
              <a:rPr lang="en-US" b="1" dirty="0"/>
              <a:t>Ratio: </a:t>
            </a:r>
            <a:r>
              <a:rPr lang="en-US" dirty="0"/>
              <a:t>like interval, but has a meaningful 0 point (absence of the thing you are measuring)</a:t>
            </a:r>
          </a:p>
          <a:p>
            <a:pPr lvl="1"/>
            <a:r>
              <a:rPr lang="en-US" dirty="0"/>
              <a:t>Generally described as </a:t>
            </a:r>
            <a:r>
              <a:rPr lang="en-US" b="1" dirty="0"/>
              <a:t>scale variables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Examples of Variables</a:t>
            </a:r>
          </a:p>
        </p:txBody>
      </p:sp>
      <p:sp>
        <p:nvSpPr>
          <p:cNvPr id="389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Nominal: name of cookies</a:t>
            </a:r>
          </a:p>
          <a:p>
            <a:r>
              <a:rPr lang="en-US"/>
              <a:t>Ordinal: ranking of favorite cookies</a:t>
            </a:r>
          </a:p>
          <a:p>
            <a:r>
              <a:rPr lang="en-US"/>
              <a:t>Interval: temperature of cookies</a:t>
            </a:r>
          </a:p>
          <a:p>
            <a:r>
              <a:rPr lang="en-US"/>
              <a:t>Ratio: How many cookies are left?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distinction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previous information talks about the type of number you have with your variable.</a:t>
            </a:r>
          </a:p>
          <a:p>
            <a:pPr lvl="1"/>
            <a:r>
              <a:rPr lang="en-US" dirty="0"/>
              <a:t>This type leads to the type of statistical test you should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748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Variables</a:t>
            </a:r>
            <a:endParaRPr lang="en-US" dirty="0"/>
          </a:p>
        </p:txBody>
      </p:sp>
      <p:sp>
        <p:nvSpPr>
          <p:cNvPr id="4301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Independent Variables (IVs)</a:t>
            </a:r>
          </a:p>
          <a:p>
            <a:pPr lvl="1"/>
            <a:r>
              <a:rPr lang="en-US" dirty="0"/>
              <a:t>Variable you manipulate or categorize</a:t>
            </a:r>
          </a:p>
          <a:p>
            <a:pPr lvl="1"/>
            <a:r>
              <a:rPr lang="en-US" dirty="0"/>
              <a:t>For a </a:t>
            </a:r>
            <a:r>
              <a:rPr lang="en-US" b="1" dirty="0"/>
              <a:t>true experiment: </a:t>
            </a:r>
            <a:r>
              <a:rPr lang="en-US" dirty="0"/>
              <a:t>must be manipulated – meaning you changed it</a:t>
            </a:r>
          </a:p>
          <a:p>
            <a:pPr lvl="2"/>
            <a:r>
              <a:rPr lang="en-US" dirty="0"/>
              <a:t>Generally dichotomous variables (nominal) like experimental group versus control group</a:t>
            </a:r>
          </a:p>
          <a:p>
            <a:pPr lvl="1"/>
            <a:r>
              <a:rPr lang="en-US" dirty="0"/>
              <a:t>For </a:t>
            </a:r>
            <a:r>
              <a:rPr lang="en-US" b="1" dirty="0"/>
              <a:t>quasi experiment: </a:t>
            </a:r>
            <a:r>
              <a:rPr lang="en-US" dirty="0"/>
              <a:t>used naturally occurring groups, like gender</a:t>
            </a:r>
          </a:p>
          <a:p>
            <a:pPr lvl="2"/>
            <a:r>
              <a:rPr lang="en-US" dirty="0"/>
              <a:t>Still dichotomous, but you didn’t assign the group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Independent Variables</a:t>
            </a:r>
          </a:p>
          <a:p>
            <a:pPr lvl="1"/>
            <a:r>
              <a:rPr lang="en-US" dirty="0"/>
              <a:t>Special case: when IVs are categorical, the groups are called </a:t>
            </a:r>
            <a:r>
              <a:rPr lang="en-US" b="1" i="1" dirty="0"/>
              <a:t>levels</a:t>
            </a:r>
            <a:endParaRPr lang="en-US" dirty="0"/>
          </a:p>
          <a:p>
            <a:pPr lvl="2"/>
            <a:r>
              <a:rPr lang="en-US" dirty="0"/>
              <a:t>If political party is an IV, levels could be Democrat or Republican </a:t>
            </a:r>
          </a:p>
          <a:p>
            <a:pPr lvl="1"/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08011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Variables</a:t>
            </a:r>
            <a:endParaRPr lang="en-US" dirty="0"/>
          </a:p>
        </p:txBody>
      </p:sp>
      <p:sp>
        <p:nvSpPr>
          <p:cNvPr id="4301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Dependent Variables (</a:t>
            </a:r>
            <a:r>
              <a:rPr lang="en-US" b="1" dirty="0" err="1"/>
              <a:t>DVs</a:t>
            </a:r>
            <a:r>
              <a:rPr lang="en-US" b="1" dirty="0"/>
              <a:t>) </a:t>
            </a:r>
          </a:p>
          <a:p>
            <a:pPr lvl="1"/>
            <a:r>
              <a:rPr lang="en-US" dirty="0"/>
              <a:t>The outcome information, what you measured in the study to find differences/changes based on the IV</a:t>
            </a:r>
          </a:p>
          <a:p>
            <a:pPr lvl="2"/>
            <a:r>
              <a:rPr lang="en-US" dirty="0"/>
              <a:t>Generally, these are interval/ratio variables (t-tests, ANOVA, regression), but you can use nominal ones too (chi-square)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370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Variables</a:t>
            </a:r>
            <a:endParaRPr lang="en-US" dirty="0"/>
          </a:p>
        </p:txBody>
      </p:sp>
      <p:sp>
        <p:nvSpPr>
          <p:cNvPr id="4301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Confounding Variables</a:t>
            </a:r>
          </a:p>
          <a:p>
            <a:pPr lvl="1"/>
            <a:r>
              <a:rPr lang="en-US" dirty="0"/>
              <a:t>Variables that systematically vary with the IV so that we cannot logically determine which variable is a work </a:t>
            </a:r>
          </a:p>
          <a:p>
            <a:pPr lvl="1"/>
            <a:r>
              <a:rPr lang="en-US" dirty="0"/>
              <a:t>Try to control or randomize them away</a:t>
            </a:r>
          </a:p>
          <a:p>
            <a:pPr lvl="1"/>
            <a:r>
              <a:rPr lang="en-US" dirty="0"/>
              <a:t>Confounds your other measures!</a:t>
            </a:r>
          </a:p>
        </p:txBody>
      </p:sp>
    </p:spTree>
    <p:extLst>
      <p:ext uri="{BB962C8B-B14F-4D97-AF65-F5344CB8AC3E}">
        <p14:creationId xmlns:p14="http://schemas.microsoft.com/office/powerpoint/2010/main" val="42893703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Reliability and Validity</a:t>
            </a:r>
            <a:endParaRPr lang="en-US" dirty="0"/>
          </a:p>
        </p:txBody>
      </p:sp>
      <p:sp>
        <p:nvSpPr>
          <p:cNvPr id="4505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reliable</a:t>
            </a:r>
            <a:r>
              <a:rPr lang="en-US" dirty="0"/>
              <a:t> measure is </a:t>
            </a:r>
            <a:r>
              <a:rPr lang="en-US" b="1" dirty="0"/>
              <a:t>consistent</a:t>
            </a:r>
          </a:p>
          <a:p>
            <a:pPr lvl="1"/>
            <a:r>
              <a:rPr lang="en-US" dirty="0"/>
              <a:t>Measure your height today and then again tomorrow</a:t>
            </a:r>
          </a:p>
          <a:p>
            <a:r>
              <a:rPr lang="en-US" dirty="0"/>
              <a:t>Standardized tests are supposed to be reliable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Reliability and Validity</a:t>
            </a:r>
            <a:endParaRPr lang="en-US" dirty="0"/>
          </a:p>
        </p:txBody>
      </p:sp>
      <p:sp>
        <p:nvSpPr>
          <p:cNvPr id="4505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valid</a:t>
            </a:r>
            <a:r>
              <a:rPr lang="en-US" dirty="0"/>
              <a:t> measure is one that </a:t>
            </a:r>
            <a:r>
              <a:rPr lang="en-US" b="1" dirty="0"/>
              <a:t>measures what it was intended to</a:t>
            </a:r>
            <a:r>
              <a:rPr lang="en-US" dirty="0"/>
              <a:t> measure</a:t>
            </a:r>
          </a:p>
          <a:p>
            <a:pPr lvl="1"/>
            <a:r>
              <a:rPr lang="en-US" dirty="0"/>
              <a:t>A measuring tape should accurately measure height</a:t>
            </a:r>
          </a:p>
          <a:p>
            <a:r>
              <a:rPr lang="en-US" dirty="0"/>
              <a:t>A good variable is both reliable and valid</a:t>
            </a:r>
          </a:p>
          <a:p>
            <a:pPr lvl="1"/>
            <a:r>
              <a:rPr lang="en-US" dirty="0"/>
              <a:t>How do we measure this?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858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Two Branches of Statistics</a:t>
            </a:r>
            <a:endParaRPr lang="en-US" dirty="0"/>
          </a:p>
        </p:txBody>
      </p:sp>
      <p:sp>
        <p:nvSpPr>
          <p:cNvPr id="1638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Descriptive statistics </a:t>
            </a:r>
          </a:p>
          <a:p>
            <a:pPr lvl="1"/>
            <a:r>
              <a:rPr lang="en-US" dirty="0"/>
              <a:t>Organize, summarize, and communicate numerical information </a:t>
            </a:r>
          </a:p>
          <a:p>
            <a:r>
              <a:rPr lang="en-US" dirty="0"/>
              <a:t> </a:t>
            </a:r>
            <a:r>
              <a:rPr lang="en-US" b="1" dirty="0"/>
              <a:t>Inferential statistics</a:t>
            </a:r>
          </a:p>
          <a:p>
            <a:pPr lvl="1"/>
            <a:r>
              <a:rPr lang="en-US" dirty="0"/>
              <a:t>Use representative sample data to draw conclusions about a population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Rorschach Personality Test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Reliability of the </a:t>
            </a:r>
            <a:r>
              <a:rPr lang="en-US" dirty="0" err="1"/>
              <a:t>Roschach</a:t>
            </a:r>
            <a:r>
              <a:rPr lang="en-US" dirty="0"/>
              <a:t> inkblot test is questionable</a:t>
            </a:r>
          </a:p>
          <a:p>
            <a:r>
              <a:rPr lang="en-US" dirty="0"/>
              <a:t>Makes validity of the information it produces is difficult to interpret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/>
          <a:srcRect t="11107" b="11107"/>
          <a:stretch>
            <a:fillRect/>
          </a:stretch>
        </p:blipFill>
        <p:spPr>
          <a:xfrm>
            <a:off x="2286000" y="3962400"/>
            <a:ext cx="4572000" cy="251442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Hypothesis Testing</a:t>
            </a:r>
            <a:endParaRPr lang="en-US" dirty="0"/>
          </a:p>
        </p:txBody>
      </p:sp>
      <p:sp>
        <p:nvSpPr>
          <p:cNvPr id="4915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 of drawing conclusions about whether a relation between variables is supported (or not supported) by the evidence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Assessing Variables</a:t>
            </a:r>
            <a:endParaRPr lang="en-US" dirty="0"/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 to … how do we assign numbers to things?</a:t>
            </a:r>
          </a:p>
          <a:p>
            <a:pPr lvl="1"/>
            <a:r>
              <a:rPr lang="en-US" dirty="0"/>
              <a:t>Operational definitions </a:t>
            </a:r>
          </a:p>
          <a:p>
            <a:pPr lvl="1"/>
            <a:r>
              <a:rPr lang="en-US" dirty="0"/>
              <a:t>This number assigning is important for using statistical programs (like </a:t>
            </a:r>
            <a:r>
              <a:rPr lang="en-US" dirty="0" err="1"/>
              <a:t>JASP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Assessing Variables</a:t>
            </a:r>
            <a:endParaRPr lang="en-US" dirty="0"/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Operational definition</a:t>
            </a:r>
          </a:p>
          <a:p>
            <a:pPr lvl="1"/>
            <a:r>
              <a:rPr lang="en-US" dirty="0"/>
              <a:t>How to measure or detect variable of interest</a:t>
            </a:r>
          </a:p>
          <a:p>
            <a:pPr lvl="1"/>
            <a:r>
              <a:rPr lang="en-US" dirty="0"/>
              <a:t>Depression:</a:t>
            </a:r>
          </a:p>
          <a:p>
            <a:pPr lvl="2"/>
            <a:r>
              <a:rPr lang="en-US" dirty="0"/>
              <a:t>Diminished interest in activities </a:t>
            </a:r>
          </a:p>
          <a:p>
            <a:pPr lvl="2"/>
            <a:r>
              <a:rPr lang="en-US" dirty="0"/>
              <a:t>Significant weight loss/gain</a:t>
            </a:r>
          </a:p>
          <a:p>
            <a:pPr lvl="2"/>
            <a:r>
              <a:rPr lang="en-US" dirty="0"/>
              <a:t>Fatigue (loss of energy)</a:t>
            </a:r>
          </a:p>
          <a:p>
            <a:pPr lvl="2"/>
            <a:r>
              <a:rPr lang="en-US" dirty="0"/>
              <a:t>Feelings of worthlessness</a:t>
            </a:r>
          </a:p>
          <a:p>
            <a:pPr lvl="2"/>
            <a:r>
              <a:rPr lang="en-US" dirty="0"/>
              <a:t>Recurrent thoughts of death or suicide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6203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5" name="Picture 4" descr="Nolan_fig01_un0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38200" y="2590800"/>
            <a:ext cx="75438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106" name="Text Box 6"/>
          <p:cNvSpPr txBox="1">
            <a:spLocks noChangeArrowheads="1"/>
          </p:cNvSpPr>
          <p:nvPr/>
        </p:nvSpPr>
        <p:spPr bwMode="auto">
          <a:xfrm>
            <a:off x="914400" y="762000"/>
            <a:ext cx="807720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3200" b="1" dirty="0">
                <a:solidFill>
                  <a:srgbClr val="800000"/>
                </a:solidFill>
                <a:latin typeface="Arial" charset="0"/>
              </a:rPr>
              <a:t>Developing Research Hypotheses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Research Designs</a:t>
            </a:r>
            <a:endParaRPr lang="en-US" dirty="0"/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Experiments: </a:t>
            </a:r>
            <a:r>
              <a:rPr lang="en-US" dirty="0"/>
              <a:t>studies in which participants are randomly assigned to a condition or level of one or more independent variables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Experiments and Causality</a:t>
            </a:r>
            <a:endParaRPr lang="en-US" dirty="0"/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Experiments: able to make </a:t>
            </a:r>
            <a:r>
              <a:rPr lang="en-US" b="1" dirty="0"/>
              <a:t>causal </a:t>
            </a:r>
            <a:r>
              <a:rPr lang="en-US" dirty="0"/>
              <a:t>statements</a:t>
            </a:r>
          </a:p>
          <a:p>
            <a:pPr lvl="1"/>
            <a:r>
              <a:rPr lang="en-US" dirty="0"/>
              <a:t>Control the confounding variables</a:t>
            </a:r>
          </a:p>
          <a:p>
            <a:r>
              <a:rPr lang="en-US" dirty="0"/>
              <a:t>Importance of randomization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ext Box 5"/>
          <p:cNvSpPr txBox="1">
            <a:spLocks noChangeArrowheads="1"/>
          </p:cNvSpPr>
          <p:nvPr/>
        </p:nvSpPr>
        <p:spPr bwMode="auto">
          <a:xfrm>
            <a:off x="685800" y="2514600"/>
            <a:ext cx="2514600" cy="2305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Arial" charset="0"/>
              </a:rPr>
              <a:t>Figure 1-3:</a:t>
            </a:r>
          </a:p>
          <a:p>
            <a:pPr eaLnBrk="0" hangingPunct="0">
              <a:spcBef>
                <a:spcPct val="50000"/>
              </a:spcBef>
            </a:pPr>
            <a:r>
              <a:rPr lang="en-US" sz="1800" i="1" dirty="0">
                <a:latin typeface="Arial" charset="0"/>
              </a:rPr>
              <a:t>Self-Selected</a:t>
            </a:r>
            <a:r>
              <a:rPr lang="en-US" sz="1800" dirty="0">
                <a:latin typeface="Arial" charset="0"/>
              </a:rPr>
              <a:t> into or </a:t>
            </a:r>
            <a:r>
              <a:rPr lang="en-US" sz="1800" i="1" dirty="0">
                <a:latin typeface="Arial" charset="0"/>
              </a:rPr>
              <a:t>Randomly Assigned</a:t>
            </a:r>
            <a:r>
              <a:rPr lang="en-US" sz="1800" dirty="0">
                <a:latin typeface="Arial" charset="0"/>
              </a:rPr>
              <a:t> to One of Two Groups: Guitar Hero Players vs. Non-Guitar Hero Players</a:t>
            </a:r>
          </a:p>
        </p:txBody>
      </p:sp>
      <p:pic>
        <p:nvPicPr>
          <p:cNvPr id="59394" name="Picture 5" descr="NolESS_fig_01_0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05200" y="1371600"/>
            <a:ext cx="5372100" cy="464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One Goal, Two Strategies</a:t>
            </a:r>
            <a:endParaRPr lang="en-US" dirty="0"/>
          </a:p>
        </p:txBody>
      </p:sp>
      <p:sp>
        <p:nvSpPr>
          <p:cNvPr id="6144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Between-groups </a:t>
            </a:r>
            <a:r>
              <a:rPr lang="en-US" dirty="0"/>
              <a:t>designs</a:t>
            </a:r>
          </a:p>
          <a:p>
            <a:pPr lvl="1"/>
            <a:r>
              <a:rPr lang="en-US" dirty="0"/>
              <a:t>Different people complete the tasks, and comparisons are made between groups</a:t>
            </a:r>
          </a:p>
          <a:p>
            <a:r>
              <a:rPr lang="en-US" b="1" dirty="0"/>
              <a:t>Within-groups</a:t>
            </a:r>
            <a:r>
              <a:rPr lang="en-US" dirty="0"/>
              <a:t> designs</a:t>
            </a:r>
          </a:p>
          <a:p>
            <a:pPr lvl="1"/>
            <a:r>
              <a:rPr lang="en-US" dirty="0"/>
              <a:t>The same participants do things more than once, and comparisons are made over time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Research Designs</a:t>
            </a:r>
            <a:endParaRPr lang="en-US" dirty="0"/>
          </a:p>
        </p:txBody>
      </p:sp>
      <p:sp>
        <p:nvSpPr>
          <p:cNvPr id="6349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all research can be done through experimentation</a:t>
            </a:r>
          </a:p>
          <a:p>
            <a:pPr lvl="1"/>
            <a:r>
              <a:rPr lang="en-US" dirty="0"/>
              <a:t>Unethical or impractical to randomly assign participants to conditions</a:t>
            </a:r>
          </a:p>
          <a:p>
            <a:r>
              <a:rPr lang="en-US" b="1" dirty="0"/>
              <a:t>Correlational studies </a:t>
            </a:r>
            <a:r>
              <a:rPr lang="en-US" dirty="0"/>
              <a:t>do not manipulate either variable</a:t>
            </a:r>
          </a:p>
          <a:p>
            <a:pPr lvl="1"/>
            <a:r>
              <a:rPr lang="en-US" dirty="0"/>
              <a:t>Measure associations between variables </a:t>
            </a:r>
          </a:p>
          <a:p>
            <a:pPr lvl="1"/>
            <a:r>
              <a:rPr lang="en-US" dirty="0"/>
              <a:t>Variables are assessed as they exist</a:t>
            </a:r>
          </a:p>
          <a:p>
            <a:pPr lvl="1"/>
            <a:r>
              <a:rPr lang="en-US" b="1" dirty="0"/>
              <a:t>Cannot determine causality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Branches of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Descriptive: M = 80.2, SD = 4.5</a:t>
            </a:r>
          </a:p>
          <a:p>
            <a:pPr lvl="1"/>
            <a:r>
              <a:rPr lang="en-US" dirty="0"/>
              <a:t>Describes the average score on the first test</a:t>
            </a:r>
          </a:p>
          <a:p>
            <a:r>
              <a:rPr lang="en-US" dirty="0"/>
              <a:t>Inferential: t(45) = 4.50, p = .02, d = .52</a:t>
            </a:r>
          </a:p>
          <a:p>
            <a:pPr lvl="1"/>
            <a:r>
              <a:rPr lang="en-US" dirty="0"/>
              <a:t>Infers that this score is higher than a normal statistics average</a:t>
            </a:r>
          </a:p>
        </p:txBody>
      </p:sp>
    </p:spTree>
    <p:extLst>
      <p:ext uri="{BB962C8B-B14F-4D97-AF65-F5344CB8AC3E}">
        <p14:creationId xmlns:p14="http://schemas.microsoft.com/office/powerpoint/2010/main" val="4815871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Correlational Analysis</a:t>
            </a:r>
            <a:endParaRPr lang="en-US" dirty="0"/>
          </a:p>
        </p:txBody>
      </p:sp>
      <p:sp>
        <p:nvSpPr>
          <p:cNvPr id="645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Video game playing and aggression are </a:t>
            </a:r>
            <a:r>
              <a:rPr lang="en-US" b="1" dirty="0"/>
              <a:t>related</a:t>
            </a:r>
          </a:p>
          <a:p>
            <a:r>
              <a:rPr lang="en-US" dirty="0"/>
              <a:t>No evidence that playing video games causes aggression</a:t>
            </a:r>
          </a:p>
        </p:txBody>
      </p:sp>
      <p:pic>
        <p:nvPicPr>
          <p:cNvPr id="64515" name="Picture 3" descr="Chap 1 Video games.ti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09800" y="4267200"/>
            <a:ext cx="4252913" cy="2224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Outlier Analysis</a:t>
            </a:r>
            <a:endParaRPr lang="en-US" dirty="0"/>
          </a:p>
        </p:txBody>
      </p:sp>
      <p:sp>
        <p:nvSpPr>
          <p:cNvPr id="655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Outlier: </a:t>
            </a:r>
            <a:r>
              <a:rPr lang="en-US" dirty="0"/>
              <a:t>an extreme score - very high or very low compared to the rest of the scores</a:t>
            </a:r>
          </a:p>
          <a:p>
            <a:r>
              <a:rPr lang="en-US" b="1" dirty="0"/>
              <a:t>Outlier analysis: </a:t>
            </a:r>
            <a:r>
              <a:rPr lang="en-US" dirty="0"/>
              <a:t>examination of observations that do not fit the overall pattern of the data, in an effort to understand the factors that influence </a:t>
            </a:r>
            <a:r>
              <a:rPr lang="en-US"/>
              <a:t>the DV</a:t>
            </a:r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Operational definitions – ways to assign numbers to variables that determine their scale (dichotomous/continuous)</a:t>
            </a:r>
          </a:p>
          <a:p>
            <a:r>
              <a:rPr lang="en-US" dirty="0"/>
              <a:t>Types of variables – describe how they were used in an experiment (IV/DV)</a:t>
            </a:r>
          </a:p>
          <a:p>
            <a:r>
              <a:rPr lang="en-US" dirty="0"/>
              <a:t>Types of research – further explain the workings of the IV/DV (</a:t>
            </a:r>
            <a:r>
              <a:rPr lang="en-US" dirty="0" err="1"/>
              <a:t>exp</a:t>
            </a:r>
            <a:r>
              <a:rPr lang="en-US" dirty="0"/>
              <a:t>/quasi/</a:t>
            </a:r>
            <a:r>
              <a:rPr lang="en-US" dirty="0" err="1"/>
              <a:t>correl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All of these are tied to an appropriate type of statistic</a:t>
            </a:r>
          </a:p>
        </p:txBody>
      </p:sp>
    </p:spTree>
    <p:extLst>
      <p:ext uri="{BB962C8B-B14F-4D97-AF65-F5344CB8AC3E}">
        <p14:creationId xmlns:p14="http://schemas.microsoft.com/office/powerpoint/2010/main" val="1372862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Samples and Populations</a:t>
            </a:r>
            <a:endParaRPr lang="en-US" dirty="0"/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population</a:t>
            </a:r>
            <a:r>
              <a:rPr lang="en-US" dirty="0"/>
              <a:t> is a collection of all possible members of a defined group</a:t>
            </a:r>
          </a:p>
          <a:p>
            <a:pPr lvl="1"/>
            <a:r>
              <a:rPr lang="en-US" dirty="0"/>
              <a:t>Could be any size</a:t>
            </a:r>
          </a:p>
          <a:p>
            <a:r>
              <a:rPr lang="en-US" dirty="0"/>
              <a:t>A </a:t>
            </a:r>
            <a:r>
              <a:rPr lang="en-US" b="1" dirty="0"/>
              <a:t>sample</a:t>
            </a:r>
            <a:r>
              <a:rPr lang="en-US" dirty="0"/>
              <a:t> is a set of observations drawn from a subset of the population of interest</a:t>
            </a:r>
          </a:p>
          <a:p>
            <a:pPr lvl="1"/>
            <a:r>
              <a:rPr lang="en-US" dirty="0"/>
              <a:t>A portion of the population</a:t>
            </a:r>
          </a:p>
          <a:p>
            <a:r>
              <a:rPr lang="en-US" dirty="0"/>
              <a:t>Sample results are used to estimate the population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Samples and Populations</a:t>
            </a:r>
            <a:endParaRPr lang="en-US" dirty="0"/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So, why would we use samples rather than test everyone?</a:t>
            </a:r>
          </a:p>
          <a:p>
            <a:pPr lvl="1"/>
            <a:r>
              <a:rPr lang="en-US"/>
              <a:t>What would be more accurate?</a:t>
            </a:r>
          </a:p>
          <a:p>
            <a:pPr lvl="1"/>
            <a:r>
              <a:rPr lang="en-US"/>
              <a:t>What would be more efficient?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913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Statistics =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Mostly, statistics is all about numbers.</a:t>
            </a:r>
          </a:p>
          <a:p>
            <a:r>
              <a:rPr lang="en-US"/>
              <a:t>So … how can we make these observations into numbers?</a:t>
            </a:r>
          </a:p>
          <a:p>
            <a:pPr lvl="1"/>
            <a:r>
              <a:rPr lang="en-US"/>
              <a:t>Think about all the different types of things you can measure…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003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Variables</a:t>
            </a:r>
            <a:endParaRPr lang="en-US" dirty="0"/>
          </a:p>
        </p:txBody>
      </p:sp>
      <p:sp>
        <p:nvSpPr>
          <p:cNvPr id="2253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Variables</a:t>
            </a:r>
          </a:p>
          <a:p>
            <a:pPr lvl="1"/>
            <a:r>
              <a:rPr lang="en-US" dirty="0"/>
              <a:t>Observations that can take on a range of values</a:t>
            </a:r>
          </a:p>
          <a:p>
            <a:pPr lvl="1"/>
            <a:r>
              <a:rPr lang="en-US" dirty="0"/>
              <a:t>An example: Reaction time in the Stroop Task</a:t>
            </a:r>
          </a:p>
          <a:p>
            <a:pPr lvl="2"/>
            <a:r>
              <a:rPr lang="en-US" dirty="0"/>
              <a:t>The time to say the colors compared to the time to say the word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2531" name="Picture 4" descr="Nolan_fig01_un1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105400" y="4114800"/>
            <a:ext cx="3352800" cy="2384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Variables</a:t>
            </a:r>
          </a:p>
        </p:txBody>
      </p:sp>
      <p:sp>
        <p:nvSpPr>
          <p:cNvPr id="3481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Discrete</a:t>
            </a:r>
          </a:p>
          <a:p>
            <a:pPr lvl="1"/>
            <a:r>
              <a:rPr lang="en-US" dirty="0"/>
              <a:t>Variables that can only take on specific values</a:t>
            </a:r>
          </a:p>
          <a:p>
            <a:pPr lvl="2"/>
            <a:r>
              <a:rPr lang="en-US" dirty="0"/>
              <a:t>Number of students </a:t>
            </a:r>
          </a:p>
          <a:p>
            <a:pPr lvl="1"/>
            <a:r>
              <a:rPr lang="en-US" dirty="0"/>
              <a:t>Tricky part … we can assign discrete values to things we’d normally consider words.</a:t>
            </a:r>
          </a:p>
          <a:p>
            <a:pPr lvl="2"/>
            <a:r>
              <a:rPr lang="en-US" dirty="0"/>
              <a:t>Political party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Variables</a:t>
            </a:r>
            <a:endParaRPr lang="en-US" dirty="0"/>
          </a:p>
        </p:txBody>
      </p:sp>
      <p:sp>
        <p:nvSpPr>
          <p:cNvPr id="3481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Continuous</a:t>
            </a:r>
          </a:p>
          <a:p>
            <a:pPr lvl="1"/>
            <a:r>
              <a:rPr lang="en-US" dirty="0"/>
              <a:t>Can take on a full range of values (usually decimals)</a:t>
            </a:r>
          </a:p>
          <a:p>
            <a:pPr lvl="2"/>
            <a:r>
              <a:rPr lang="en-US" dirty="0"/>
              <a:t>How tall are you?</a:t>
            </a:r>
          </a:p>
        </p:txBody>
      </p:sp>
    </p:spTree>
    <p:extLst>
      <p:ext uri="{BB962C8B-B14F-4D97-AF65-F5344CB8AC3E}">
        <p14:creationId xmlns:p14="http://schemas.microsoft.com/office/powerpoint/2010/main" val="194105964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1868</TotalTime>
  <Words>1045</Words>
  <Application>Microsoft Office PowerPoint</Application>
  <PresentationFormat>On-screen Show (4:3)</PresentationFormat>
  <Paragraphs>164</Paragraphs>
  <Slides>32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Geneva</vt:lpstr>
      <vt:lpstr>Lucida Grande</vt:lpstr>
      <vt:lpstr>Custom Design</vt:lpstr>
      <vt:lpstr>An Introduction to Statistics and Research Design</vt:lpstr>
      <vt:lpstr>Two Branches of Statistics</vt:lpstr>
      <vt:lpstr>Branches of Statistics</vt:lpstr>
      <vt:lpstr>Samples and Populations</vt:lpstr>
      <vt:lpstr>Samples and Populations</vt:lpstr>
      <vt:lpstr>Statistics = Numbers</vt:lpstr>
      <vt:lpstr>Variables</vt:lpstr>
      <vt:lpstr>Types of Variables</vt:lpstr>
      <vt:lpstr>Types of Variables</vt:lpstr>
      <vt:lpstr>More Classification of Variables</vt:lpstr>
      <vt:lpstr>More Classification of Variables</vt:lpstr>
      <vt:lpstr>Examples of Variables</vt:lpstr>
      <vt:lpstr>A distinction</vt:lpstr>
      <vt:lpstr>Variables</vt:lpstr>
      <vt:lpstr>Variables</vt:lpstr>
      <vt:lpstr>Variables</vt:lpstr>
      <vt:lpstr>Variables</vt:lpstr>
      <vt:lpstr>Reliability and Validity</vt:lpstr>
      <vt:lpstr>Reliability and Validity</vt:lpstr>
      <vt:lpstr>Rorschach Personality Test</vt:lpstr>
      <vt:lpstr>Hypothesis Testing</vt:lpstr>
      <vt:lpstr>Assessing Variables</vt:lpstr>
      <vt:lpstr>Assessing Variables</vt:lpstr>
      <vt:lpstr>PowerPoint Presentation</vt:lpstr>
      <vt:lpstr>Types of Research Designs</vt:lpstr>
      <vt:lpstr>Experiments and Causality</vt:lpstr>
      <vt:lpstr>PowerPoint Presentation</vt:lpstr>
      <vt:lpstr>One Goal, Two Strategies</vt:lpstr>
      <vt:lpstr>Other Research Designs</vt:lpstr>
      <vt:lpstr>Correlational Analysis</vt:lpstr>
      <vt:lpstr>Outlier Analysis</vt:lpstr>
      <vt:lpstr>Recap</vt:lpstr>
    </vt:vector>
  </TitlesOfParts>
  <Company>IT Department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Department</dc:creator>
  <cp:lastModifiedBy>Tabetha Hopke</cp:lastModifiedBy>
  <cp:revision>161</cp:revision>
  <dcterms:created xsi:type="dcterms:W3CDTF">2010-01-19T19:01:20Z</dcterms:created>
  <dcterms:modified xsi:type="dcterms:W3CDTF">2018-06-19T02:57:15Z</dcterms:modified>
</cp:coreProperties>
</file>

<file path=docProps/thumbnail.jpeg>
</file>